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media/image1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5" r:id="rId3"/>
    <p:sldId id="263" r:id="rId4"/>
    <p:sldId id="310" r:id="rId5"/>
    <p:sldId id="315" r:id="rId6"/>
    <p:sldId id="313" r:id="rId7"/>
    <p:sldId id="316" r:id="rId8"/>
    <p:sldId id="336" r:id="rId9"/>
    <p:sldId id="272" r:id="rId10"/>
    <p:sldId id="301" r:id="rId11"/>
    <p:sldId id="271" r:id="rId12"/>
    <p:sldId id="335" r:id="rId13"/>
    <p:sldId id="329" r:id="rId14"/>
    <p:sldId id="269" r:id="rId15"/>
    <p:sldId id="270" r:id="rId16"/>
    <p:sldId id="332" r:id="rId17"/>
    <p:sldId id="330" r:id="rId18"/>
    <p:sldId id="333" r:id="rId19"/>
    <p:sldId id="334" r:id="rId20"/>
    <p:sldId id="276" r:id="rId21"/>
    <p:sldId id="277" r:id="rId22"/>
    <p:sldId id="317" r:id="rId23"/>
    <p:sldId id="360" r:id="rId24"/>
    <p:sldId id="361" r:id="rId25"/>
    <p:sldId id="357" r:id="rId26"/>
    <p:sldId id="282" r:id="rId27"/>
    <p:sldId id="338" r:id="rId28"/>
    <p:sldId id="305" r:id="rId29"/>
    <p:sldId id="285" r:id="rId30"/>
    <p:sldId id="340" r:id="rId31"/>
    <p:sldId id="318" r:id="rId32"/>
    <p:sldId id="287" r:id="rId33"/>
    <p:sldId id="288" r:id="rId34"/>
    <p:sldId id="290" r:id="rId35"/>
    <p:sldId id="321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294" r:id="rId45"/>
    <p:sldId id="295" r:id="rId46"/>
    <p:sldId id="297" r:id="rId47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8" autoAdjust="0"/>
    <p:restoredTop sz="94351" autoAdjust="0"/>
  </p:normalViewPr>
  <p:slideViewPr>
    <p:cSldViewPr>
      <p:cViewPr varScale="1">
        <p:scale>
          <a:sx n="101" d="100"/>
          <a:sy n="101" d="100"/>
        </p:scale>
        <p:origin x="592" y="176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mtClean="0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 smtClean="0">
                <a:solidFill>
                  <a:srgbClr val="FF8000"/>
                </a:solidFill>
                <a:cs typeface="+mn-cs"/>
              </a:rPr>
              <a:t>OSG Summer School 2018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cs.wisc.edu/htcondor/manual/v8.5/condor_submit.html" TargetMode="External"/><Relationship Id="rId3" Type="http://schemas.openxmlformats.org/officeDocument/2006/relationships/hyperlink" Target="http://research.cs.wisc.edu/htcondor/manual/v8.5/condor_q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High Throughput Computing and </a:t>
            </a:r>
            <a:r>
              <a:rPr lang="en-US" dirty="0" err="1" smtClean="0"/>
              <a:t>HTCondor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Monday AM, Lecture 1</a:t>
            </a:r>
          </a:p>
          <a:p>
            <a:r>
              <a:rPr lang="en-US" dirty="0" smtClean="0"/>
              <a:t>Lauren Michael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 </a:t>
            </a:r>
            <a:r>
              <a:rPr lang="en-US" dirty="0" err="1" smtClean="0"/>
              <a:t>vs</a:t>
            </a:r>
            <a:r>
              <a:rPr lang="en-US" dirty="0" smtClean="0"/>
              <a:t> HTC: An Analogy</a:t>
            </a:r>
            <a:endParaRPr lang="en-US" dirty="0"/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8100"/>
            <a:ext cx="8229600" cy="857250"/>
          </a:xfrm>
        </p:spPr>
        <p:txBody>
          <a:bodyPr/>
          <a:lstStyle/>
          <a:p>
            <a:r>
              <a:rPr lang="en-US" sz="3200" dirty="0" smtClean="0"/>
              <a:t>High </a:t>
            </a:r>
            <a:r>
              <a:rPr lang="en-US" sz="3200" i="1" dirty="0" smtClean="0"/>
              <a:t>Throughput</a:t>
            </a:r>
            <a:r>
              <a:rPr lang="en-US" sz="3200" dirty="0" smtClean="0"/>
              <a:t> </a:t>
            </a:r>
            <a:r>
              <a:rPr lang="en-US" sz="3200" dirty="0" err="1" smtClean="0"/>
              <a:t>vs</a:t>
            </a:r>
            <a:r>
              <a:rPr lang="en-US" sz="3200" dirty="0" smtClean="0"/>
              <a:t> High </a:t>
            </a:r>
            <a:r>
              <a:rPr lang="en-US" sz="3200" i="1" dirty="0" smtClean="0"/>
              <a:t>Performance</a:t>
            </a:r>
            <a:endParaRPr lang="en-US" sz="320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HTC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smtClean="0"/>
              <a:t>Focus: Large workflows of </a:t>
            </a:r>
            <a:r>
              <a:rPr lang="en-US" sz="2200" b="1" i="1" u="sng" dirty="0" smtClean="0"/>
              <a:t>numerous</a:t>
            </a:r>
            <a:r>
              <a:rPr lang="en-US" sz="2200" u="sng" dirty="0" smtClean="0"/>
              <a:t>,</a:t>
            </a:r>
            <a:r>
              <a:rPr lang="en-US" sz="2200" i="1" dirty="0" smtClean="0"/>
              <a:t> </a:t>
            </a:r>
            <a:r>
              <a:rPr lang="en-US" sz="2200" b="1" i="1" u="sng" dirty="0" smtClean="0"/>
              <a:t>relatively small</a:t>
            </a:r>
            <a:r>
              <a:rPr lang="en-US" sz="2200" dirty="0" smtClean="0"/>
              <a:t>, and </a:t>
            </a:r>
            <a:r>
              <a:rPr lang="en-US" sz="2200" b="1" i="1" u="sng" dirty="0" smtClean="0"/>
              <a:t>independent</a:t>
            </a:r>
            <a:r>
              <a:rPr lang="en-US" sz="2200" i="1" dirty="0" smtClean="0"/>
              <a:t> </a:t>
            </a:r>
            <a:r>
              <a:rPr lang="en-US" sz="2200" dirty="0" smtClean="0"/>
              <a:t>compute tasks</a:t>
            </a:r>
          </a:p>
          <a:p>
            <a:r>
              <a:rPr lang="en-US" sz="2200" dirty="0"/>
              <a:t>More important: </a:t>
            </a:r>
            <a:r>
              <a:rPr lang="en-US" sz="2200" dirty="0" smtClean="0"/>
              <a:t>maximized number </a:t>
            </a:r>
            <a:r>
              <a:rPr lang="en-US" sz="2200" dirty="0"/>
              <a:t>of </a:t>
            </a:r>
            <a:r>
              <a:rPr lang="en-US" sz="2200" dirty="0" smtClean="0"/>
              <a:t>running tasks</a:t>
            </a:r>
            <a:endParaRPr lang="en-US" sz="2200" dirty="0"/>
          </a:p>
          <a:p>
            <a:r>
              <a:rPr lang="en-US" sz="2200" dirty="0" smtClean="0"/>
              <a:t>Less important: CPU speed, homogeneity</a:t>
            </a:r>
          </a:p>
          <a:p>
            <a:endParaRPr lang="en-US" sz="2200" dirty="0" smtClean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HPC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79872" cy="2963466"/>
          </a:xfrm>
        </p:spPr>
        <p:txBody>
          <a:bodyPr/>
          <a:lstStyle/>
          <a:p>
            <a:r>
              <a:rPr lang="en-US" dirty="0"/>
              <a:t>Focus: </a:t>
            </a:r>
            <a:r>
              <a:rPr lang="en-US" dirty="0" smtClean="0"/>
              <a:t>Large workflows of </a:t>
            </a:r>
            <a:r>
              <a:rPr lang="en-US" b="1" i="1" u="sng" dirty="0" smtClean="0"/>
              <a:t>highly-interdependent</a:t>
            </a:r>
            <a:r>
              <a:rPr lang="en-US" i="1" dirty="0" smtClean="0"/>
              <a:t> </a:t>
            </a:r>
            <a:r>
              <a:rPr lang="en-US" dirty="0" smtClean="0"/>
              <a:t>sub-tasks</a:t>
            </a:r>
          </a:p>
          <a:p>
            <a:r>
              <a:rPr lang="en-US" dirty="0" smtClean="0"/>
              <a:t>More important: persistent access to the </a:t>
            </a:r>
            <a:r>
              <a:rPr lang="en-US" i="1" dirty="0" smtClean="0"/>
              <a:t>fastest</a:t>
            </a:r>
            <a:r>
              <a:rPr lang="en-US" dirty="0" smtClean="0"/>
              <a:t> cores, CPU homogeneity, special coding, shared filesystems, fast networks</a:t>
            </a:r>
          </a:p>
          <a:p>
            <a:pPr lvl="1"/>
            <a:endParaRPr lang="en-US" i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HTC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text analysis </a:t>
            </a:r>
            <a:r>
              <a:rPr lang="en-US" b="1" dirty="0" smtClean="0">
                <a:solidFill>
                  <a:schemeClr val="tx2"/>
                </a:solidFill>
              </a:rPr>
              <a:t>(most genomics </a:t>
            </a:r>
            <a:r>
              <a:rPr lang="mr-IN" b="1" dirty="0" smtClean="0">
                <a:solidFill>
                  <a:schemeClr val="tx2"/>
                </a:solidFill>
              </a:rPr>
              <a:t>…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</a:t>
            </a:r>
            <a:r>
              <a:rPr lang="en-US" sz="1800" b="1" dirty="0" smtClean="0">
                <a:solidFill>
                  <a:schemeClr val="tx2"/>
                </a:solidFill>
              </a:rPr>
              <a:t>tatistical model optimization</a:t>
            </a:r>
          </a:p>
          <a:p>
            <a:r>
              <a:rPr lang="en-US" sz="1800" b="1" dirty="0" smtClean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6" y="4430815"/>
            <a:ext cx="2582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</a:t>
            </a:r>
            <a:r>
              <a:rPr lang="en-US" sz="1800" b="1" dirty="0" smtClean="0">
                <a:solidFill>
                  <a:schemeClr val="tx2"/>
                </a:solidFill>
              </a:rPr>
              <a:t>ulti-image and </a:t>
            </a:r>
          </a:p>
          <a:p>
            <a:pPr algn="ctr"/>
            <a:r>
              <a:rPr lang="en-US" sz="1800" b="1" dirty="0" err="1" smtClean="0">
                <a:solidFill>
                  <a:schemeClr val="tx2"/>
                </a:solidFill>
              </a:rPr>
              <a:t>mulit</a:t>
            </a:r>
            <a:r>
              <a:rPr lang="en-US" sz="1800" b="1" dirty="0" smtClean="0">
                <a:solidFill>
                  <a:schemeClr val="tx2"/>
                </a:solidFill>
              </a:rPr>
              <a:t>-sample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your research HTC-able?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1" dirty="0" smtClean="0"/>
              <a:t>Can it be broken into relatively numerous, independent pieces?</a:t>
            </a:r>
          </a:p>
          <a:p>
            <a:endParaRPr lang="en-US" sz="2800" dirty="0"/>
          </a:p>
          <a:p>
            <a:r>
              <a:rPr lang="en-US" sz="2800" i="1" dirty="0" smtClean="0"/>
              <a:t>Think about your research! Can you think of a good high throughput candidate task? Talk to your neighbor!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Challenge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You </a:t>
            </a:r>
            <a:r>
              <a:rPr lang="en-US" sz="2400" dirty="0" smtClean="0"/>
              <a:t>need to process 48 brain images for each of 168 </a:t>
            </a:r>
            <a:r>
              <a:rPr lang="en-US" sz="2400" dirty="0" smtClean="0"/>
              <a:t>patients</a:t>
            </a:r>
            <a:r>
              <a:rPr lang="en-US" sz="2400" dirty="0" smtClean="0"/>
              <a:t>. </a:t>
            </a:r>
            <a:r>
              <a:rPr lang="en-US" sz="2400" b="1" dirty="0" smtClean="0"/>
              <a:t>Each </a:t>
            </a:r>
            <a:r>
              <a:rPr lang="en-US" sz="2400" b="1" dirty="0" smtClean="0"/>
              <a:t>image </a:t>
            </a:r>
            <a:r>
              <a:rPr lang="en-US" sz="2400" b="1" u="sng" dirty="0" smtClean="0"/>
              <a:t>takes ~1 hour of compute time</a:t>
            </a:r>
            <a:r>
              <a:rPr lang="en-US" sz="2400" b="1" dirty="0" smtClean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 smtClean="0"/>
              <a:t>168 </a:t>
            </a:r>
            <a:r>
              <a:rPr lang="is-IS" sz="2400" b="1" dirty="0" smtClean="0"/>
              <a:t>patients x 48 images = ~8000 tasks = ~8000 hrs</a:t>
            </a:r>
            <a:endParaRPr lang="is-IS" sz="2400" b="1" dirty="0"/>
          </a:p>
          <a:p>
            <a:pPr marL="0" indent="0" algn="ctr">
              <a:buNone/>
            </a:pPr>
            <a:endParaRPr lang="is-IS" sz="2400" dirty="0" smtClean="0"/>
          </a:p>
          <a:p>
            <a:pPr marL="0" indent="0" algn="ctr">
              <a:buNone/>
            </a:pPr>
            <a:r>
              <a:rPr lang="is-IS" sz="2400" dirty="0" smtClean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 smtClean="0"/>
              <a:t>Use many computers, each running one instance of our program</a:t>
            </a:r>
          </a:p>
          <a:p>
            <a:r>
              <a:rPr lang="en-US" sz="2800" dirty="0" smtClean="0"/>
              <a:t>Example:</a:t>
            </a:r>
          </a:p>
          <a:p>
            <a:pPr lvl="1"/>
            <a:r>
              <a:rPr lang="en-US" sz="2400" b="1" dirty="0" smtClean="0"/>
              <a:t>1 laptop (1 core) =&gt; 4,000 hours  =  ~½ year</a:t>
            </a:r>
          </a:p>
          <a:p>
            <a:pPr lvl="1"/>
            <a:r>
              <a:rPr lang="en-US" sz="2400" dirty="0" smtClean="0"/>
              <a:t>1 server (~20 cores) =&gt; 500 hours  =  ~3 weeks</a:t>
            </a:r>
          </a:p>
          <a:p>
            <a:pPr lvl="1"/>
            <a:r>
              <a:rPr lang="en-US" sz="2400" dirty="0" smtClean="0"/>
              <a:t>1 large job (400 cores) =&gt; 20 hours  =  ~1 day</a:t>
            </a:r>
          </a:p>
          <a:p>
            <a:pPr lvl="1"/>
            <a:r>
              <a:rPr lang="en-US" sz="2400" b="1" dirty="0" smtClean="0"/>
              <a:t>A whole cluster (8,000 cores)  = ~8 hours</a:t>
            </a:r>
            <a:endParaRPr lang="is-IS" sz="24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Up to Scale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tasks that are </a:t>
            </a:r>
            <a:r>
              <a:rPr lang="en-US" b="1" i="1" dirty="0"/>
              <a:t>easy to break up</a:t>
            </a:r>
            <a:r>
              <a:rPr lang="en-US" dirty="0"/>
              <a:t> are </a:t>
            </a:r>
            <a:r>
              <a:rPr lang="en-US" b="1" i="1" dirty="0" smtClean="0"/>
              <a:t>easy to scale up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truly grow your computing capabilities, you also need a system appropriate for your computing task!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 smtClean="0"/>
              <a:t>What computing resources are available?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single computer?</a:t>
            </a:r>
          </a:p>
          <a:p>
            <a:r>
              <a:rPr lang="en-US" sz="2400" dirty="0" smtClean="0"/>
              <a:t>A local cluster?</a:t>
            </a:r>
          </a:p>
          <a:p>
            <a:pPr lvl="1"/>
            <a:r>
              <a:rPr lang="en-US" sz="2000" dirty="0" smtClean="0"/>
              <a:t>Consider: What </a:t>
            </a:r>
            <a:r>
              <a:rPr lang="en-US" sz="2000" i="1" dirty="0" smtClean="0"/>
              <a:t>kind</a:t>
            </a:r>
            <a:r>
              <a:rPr lang="en-US" sz="2000" dirty="0" smtClean="0"/>
              <a:t> of cluster is it? Typical clusters tuned for HPC (large MPI) jobs typically may not be best for HTC workflows! Do you need even more than that?</a:t>
            </a:r>
          </a:p>
          <a:p>
            <a:r>
              <a:rPr lang="en-US" sz="2400" dirty="0" smtClean="0"/>
              <a:t>Open Science Grid (OSG)</a:t>
            </a:r>
          </a:p>
          <a:p>
            <a:r>
              <a:rPr lang="en-US" sz="2400" dirty="0" smtClean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European Grid Infrastructure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</a:t>
            </a:r>
            <a:r>
              <a:rPr lang="en-US" sz="1600" dirty="0" smtClean="0">
                <a:solidFill>
                  <a:srgbClr val="000000"/>
                </a:solidFill>
              </a:rPr>
              <a:t>systems (e.g. HTCondor on </a:t>
            </a:r>
            <a:r>
              <a:rPr lang="en-US" sz="1600" dirty="0" smtClean="0">
                <a:solidFill>
                  <a:srgbClr val="000000"/>
                </a:solidFill>
              </a:rPr>
              <a:t>Amazon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 smtClean="0"/>
              <a:t>Example Local Cluster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UW-Madison’s </a:t>
            </a:r>
            <a:r>
              <a:rPr lang="en-US" sz="2400" b="1" dirty="0" smtClean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</a:t>
            </a:r>
            <a:r>
              <a:rPr lang="en-US" sz="2000" dirty="0" smtClean="0">
                <a:solidFill>
                  <a:srgbClr val="000000"/>
                </a:solidFill>
              </a:rPr>
              <a:t>130 million </a:t>
            </a:r>
            <a:r>
              <a:rPr lang="en-US" sz="2000" dirty="0" err="1" smtClean="0">
                <a:solidFill>
                  <a:srgbClr val="000000"/>
                </a:solidFill>
              </a:rPr>
              <a:t>hrs</a:t>
            </a:r>
            <a:r>
              <a:rPr lang="en-US" sz="2000" dirty="0" smtClean="0">
                <a:solidFill>
                  <a:srgbClr val="000000"/>
                </a:solidFill>
              </a:rPr>
              <a:t>/year (~15k cores)</a:t>
            </a:r>
            <a:endParaRPr lang="en-US" sz="2000" dirty="0">
              <a:solidFill>
                <a:srgbClr val="000000"/>
              </a:solidFill>
            </a:endParaRPr>
          </a:p>
          <a:p>
            <a:pPr marL="457093" lvl="1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~10,000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(~400 cores in use)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ingle-core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multi-core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high-memory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GPUs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mtClean="0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Science Grid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b="1" dirty="0" smtClean="0"/>
              <a:t>HTC </a:t>
            </a:r>
            <a:r>
              <a:rPr lang="en-US" sz="2400" b="1" dirty="0" smtClean="0"/>
              <a:t>for Everyone</a:t>
            </a:r>
            <a:endParaRPr lang="en-US" sz="2400" b="1" dirty="0" smtClean="0"/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~100 </a:t>
            </a:r>
            <a:r>
              <a:rPr lang="en-US" sz="2000" dirty="0" smtClean="0">
                <a:solidFill>
                  <a:srgbClr val="000000"/>
                </a:solidFill>
              </a:rPr>
              <a:t>contributors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b="1" dirty="0" smtClean="0"/>
              <a:t>Past year: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</a:rPr>
              <a:t>&gt;420 million jobs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</a:t>
            </a:r>
            <a:r>
              <a:rPr lang="en-US" sz="1800" dirty="0" smtClean="0">
                <a:solidFill>
                  <a:schemeClr val="tx1"/>
                </a:solidFill>
              </a:rPr>
              <a:t>1.5 billion CPU hours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2400" dirty="0" smtClean="0"/>
              <a:t>Can submit jobs locally, they backfill across the country</a:t>
            </a:r>
            <a:br>
              <a:rPr lang="en-US" sz="2400" dirty="0" smtClean="0"/>
            </a:br>
            <a:r>
              <a:rPr lang="en-US" sz="2400" dirty="0" smtClean="0"/>
              <a:t>- interrupted at any time (but not too frequent)</a:t>
            </a:r>
          </a:p>
          <a:p>
            <a:r>
              <a:rPr lang="en-US" sz="2400" dirty="0" smtClean="0"/>
              <a:t>http://</a:t>
            </a:r>
            <a:r>
              <a:rPr lang="en-US" sz="2400" dirty="0" err="1" smtClean="0"/>
              <a:t>www.opensciencegrid.org</a:t>
            </a:r>
            <a:r>
              <a:rPr lang="en-US" sz="2400" dirty="0" smtClean="0"/>
              <a:t>/</a:t>
            </a:r>
            <a:endParaRPr lang="en-US" sz="2400" dirty="0"/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r>
              <a:rPr lang="mr-IN" dirty="0" smtClean="0"/>
              <a:t>–</a:t>
            </a:r>
            <a:r>
              <a:rPr lang="en-US" dirty="0" smtClean="0"/>
              <a:t> 1.1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 smtClean="0"/>
              <a:t>What is </a:t>
            </a:r>
            <a:r>
              <a:rPr lang="en-US" sz="2800" i="1" dirty="0" smtClean="0"/>
              <a:t>high </a:t>
            </a:r>
            <a:r>
              <a:rPr lang="en-US" sz="2800" i="1" dirty="0"/>
              <a:t>t</a:t>
            </a:r>
            <a:r>
              <a:rPr lang="en-US" sz="2800" i="1" dirty="0" smtClean="0"/>
              <a:t>hroughput </a:t>
            </a:r>
            <a:r>
              <a:rPr lang="en-US" sz="2800" i="1" dirty="0"/>
              <a:t>c</a:t>
            </a:r>
            <a:r>
              <a:rPr lang="en-US" sz="2800" i="1" dirty="0" smtClean="0"/>
              <a:t>omputing (HTC) </a:t>
            </a:r>
            <a:r>
              <a:rPr lang="en-US" sz="2800" dirty="0" smtClean="0"/>
              <a:t>?</a:t>
            </a:r>
            <a:endParaRPr lang="en-US" sz="2800" i="1" dirty="0" smtClean="0"/>
          </a:p>
          <a:p>
            <a:r>
              <a:rPr lang="en-US" sz="2800" dirty="0" smtClean="0"/>
              <a:t>How does the HTCondor job scheduler work?</a:t>
            </a:r>
          </a:p>
          <a:p>
            <a:r>
              <a:rPr lang="en-US" sz="2800" dirty="0" smtClean="0"/>
              <a:t>How do you run jobs on an HTCondor compute system?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HTCondor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HTCondor</a:t>
            </a:r>
            <a:r>
              <a:rPr lang="en-US" dirty="0" smtClean="0"/>
              <a:t> History and Status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400" dirty="0" smtClean="0"/>
              <a:t>History</a:t>
            </a:r>
          </a:p>
          <a:p>
            <a:pPr lvl="1"/>
            <a:r>
              <a:rPr lang="en-US" sz="2000" dirty="0" smtClean="0"/>
              <a:t>Started in 1988 as a “cycle scavenger”</a:t>
            </a:r>
          </a:p>
          <a:p>
            <a:r>
              <a:rPr lang="en-US" sz="2400" dirty="0" smtClean="0"/>
              <a:t>Today</a:t>
            </a:r>
          </a:p>
          <a:p>
            <a:pPr lvl="1"/>
            <a:r>
              <a:rPr lang="en-US" sz="2000" dirty="0" smtClean="0"/>
              <a:t>Developed within the CHTC team</a:t>
            </a:r>
            <a:r>
              <a:rPr lang="en-US" sz="2000" dirty="0"/>
              <a:t> </a:t>
            </a:r>
            <a:r>
              <a:rPr lang="en-US" sz="2000" dirty="0" smtClean="0"/>
              <a:t>by professional developers</a:t>
            </a:r>
          </a:p>
          <a:p>
            <a:pPr lvl="1"/>
            <a:r>
              <a:rPr lang="en-US" sz="2000" dirty="0" smtClean="0"/>
              <a:t>Used </a:t>
            </a:r>
            <a:r>
              <a:rPr lang="en-US" sz="2000" dirty="0" smtClean="0"/>
              <a:t>all over the world, by:</a:t>
            </a:r>
          </a:p>
          <a:p>
            <a:pPr lvl="2"/>
            <a:r>
              <a:rPr lang="en-US" sz="1800" dirty="0" err="1" smtClean="0"/>
              <a:t>Dreamworks</a:t>
            </a:r>
            <a:r>
              <a:rPr lang="en-US" sz="1800" dirty="0" smtClean="0"/>
              <a:t>, </a:t>
            </a:r>
            <a:r>
              <a:rPr lang="en-US" sz="1800" dirty="0" smtClean="0"/>
              <a:t>Boeing, </a:t>
            </a:r>
            <a:r>
              <a:rPr lang="en-US" sz="1800" dirty="0" smtClean="0"/>
              <a:t>SpaceX, </a:t>
            </a:r>
            <a:r>
              <a:rPr lang="en-US" sz="1800" dirty="0" smtClean="0"/>
              <a:t>investment firms, 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pPr lvl="2"/>
            <a:r>
              <a:rPr lang="en-US" sz="1800" dirty="0" smtClean="0"/>
              <a:t>Campuses, national labs, Einstein/</a:t>
            </a:r>
            <a:r>
              <a:rPr lang="en-US" sz="1800" dirty="0" err="1" smtClean="0"/>
              <a:t>Folding@Home</a:t>
            </a:r>
            <a:endParaRPr lang="en-US" sz="1800" dirty="0" smtClean="0"/>
          </a:p>
          <a:p>
            <a:pPr lvl="2"/>
            <a:r>
              <a:rPr lang="en-US" sz="1800" b="1" dirty="0" smtClean="0"/>
              <a:t>The Open Science Grid!!</a:t>
            </a:r>
          </a:p>
          <a:p>
            <a:r>
              <a:rPr lang="en-US" sz="2400" dirty="0" err="1" smtClean="0"/>
              <a:t>Miron</a:t>
            </a:r>
            <a:r>
              <a:rPr lang="en-US" sz="2400" dirty="0" smtClean="0"/>
              <a:t> </a:t>
            </a:r>
            <a:r>
              <a:rPr lang="en-US" sz="2400" dirty="0" err="1" smtClean="0"/>
              <a:t>Livny</a:t>
            </a:r>
            <a:r>
              <a:rPr lang="en-US" sz="2400" dirty="0" smtClean="0"/>
              <a:t>, CHTC Director and HTCondor PI</a:t>
            </a:r>
          </a:p>
          <a:p>
            <a:pPr lvl="1"/>
            <a:r>
              <a:rPr lang="en-US" sz="2000" dirty="0" smtClean="0"/>
              <a:t>Professor, UW-Madison Computer Sciences</a:t>
            </a:r>
          </a:p>
        </p:txBody>
      </p:sp>
      <p:sp>
        <p:nvSpPr>
          <p:cNvPr id="27" name="object 21"/>
          <p:cNvSpPr/>
          <p:nvPr/>
        </p:nvSpPr>
        <p:spPr>
          <a:xfrm>
            <a:off x="7483597" y="3400424"/>
            <a:ext cx="1241304" cy="1447800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HTCondor</a:t>
            </a:r>
            <a:r>
              <a:rPr lang="en-US" dirty="0" smtClean="0"/>
              <a:t> --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 smtClean="0"/>
              <a:t>Submit tasks to a queue (on a </a:t>
            </a:r>
            <a:r>
              <a:rPr lang="en-US" sz="2800" b="1" i="1" u="sng" dirty="0" smtClean="0"/>
              <a:t>submit server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HTCondor schedules them to run on computers (</a:t>
            </a:r>
            <a:r>
              <a:rPr lang="en-US" sz="2800" b="1" i="1" u="sng" dirty="0" smtClean="0"/>
              <a:t>execute server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submit point</a:t>
              </a:r>
            </a:p>
            <a:p>
              <a:pPr algn="ctr"/>
              <a:endParaRPr lang="en-US" dirty="0" smtClean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execute</a:t>
              </a:r>
              <a:endParaRPr lang="en-US" dirty="0">
                <a:latin typeface="Arial"/>
                <a:cs typeface="Arial"/>
              </a:endParaRP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execute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execute</a:t>
              </a:r>
              <a:endParaRPr lang="en-US" dirty="0">
                <a:latin typeface="Arial"/>
                <a:cs typeface="Arial"/>
              </a:endParaRP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</a:t>
            </a:r>
            <a:r>
              <a:rPr lang="en-US" i="1" dirty="0"/>
              <a:t>J</a:t>
            </a:r>
            <a:r>
              <a:rPr lang="en-US" i="1" dirty="0" smtClean="0"/>
              <a:t>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 smtClean="0"/>
              <a:t>Job</a:t>
            </a:r>
            <a:r>
              <a:rPr lang="en-US" sz="2400" b="1" dirty="0" smtClean="0"/>
              <a:t>: </a:t>
            </a:r>
            <a:r>
              <a:rPr lang="en-US" sz="2400" dirty="0" smtClean="0"/>
              <a:t>An independently-scheduled unit of computing work</a:t>
            </a:r>
            <a:endParaRPr lang="en-US" sz="2000" dirty="0" smtClean="0"/>
          </a:p>
          <a:p>
            <a:r>
              <a:rPr lang="en-US" sz="2400" dirty="0" smtClean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 smtClean="0"/>
              <a:t>Input: </a:t>
            </a:r>
            <a:r>
              <a:rPr lang="en-US" sz="2000" dirty="0" smtClean="0"/>
              <a:t>any options (arguments) and/or file-based information</a:t>
            </a:r>
            <a:endParaRPr lang="en-US" sz="2000" dirty="0"/>
          </a:p>
          <a:p>
            <a:pPr marL="457093" lvl="1" indent="0">
              <a:buNone/>
            </a:pPr>
            <a:r>
              <a:rPr lang="en-US" sz="2000" b="1" dirty="0" smtClean="0"/>
              <a:t>Output: </a:t>
            </a:r>
            <a:r>
              <a:rPr lang="en-US" sz="2000" dirty="0" smtClean="0"/>
              <a:t>any files or screen information produced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</a:t>
            </a:r>
            <a:r>
              <a:rPr lang="en-US" sz="2400" dirty="0" smtClean="0"/>
              <a:t>graphical </a:t>
            </a:r>
            <a:r>
              <a:rPr lang="en-US" sz="2400" dirty="0"/>
              <a:t>input from the </a:t>
            </a:r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</a:t>
            </a:r>
            <a:r>
              <a:rPr lang="en-US" i="1" dirty="0" smtClean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 smtClean="0"/>
              <a:t>Machine</a:t>
            </a:r>
            <a:endParaRPr lang="en-US" sz="2000" b="1" dirty="0" smtClean="0"/>
          </a:p>
          <a:p>
            <a:pPr lvl="1"/>
            <a:r>
              <a:rPr lang="en-US" sz="1800" dirty="0" smtClean="0"/>
              <a:t>A whole computer (desktop or server)</a:t>
            </a:r>
          </a:p>
          <a:p>
            <a:pPr lvl="1"/>
            <a:r>
              <a:rPr lang="en-US" sz="1800" dirty="0" smtClean="0"/>
              <a:t>Has multiple </a:t>
            </a:r>
            <a:r>
              <a:rPr lang="en-US" sz="1800" dirty="0"/>
              <a:t>processors (</a:t>
            </a:r>
            <a:r>
              <a:rPr lang="en-US" sz="1800" b="1" i="1" dirty="0"/>
              <a:t>CPU </a:t>
            </a:r>
            <a:r>
              <a:rPr lang="en-US" sz="1800" b="1" i="1" dirty="0" smtClean="0"/>
              <a:t>cores</a:t>
            </a:r>
            <a:r>
              <a:rPr lang="en-US" sz="1800" dirty="0" smtClean="0"/>
              <a:t>), some amount of </a:t>
            </a:r>
            <a:r>
              <a:rPr lang="en-US" sz="1800" b="1" dirty="0" smtClean="0"/>
              <a:t>memory</a:t>
            </a:r>
            <a:r>
              <a:rPr lang="en-US" sz="1800" dirty="0" smtClean="0"/>
              <a:t>, and some amount of file space (</a:t>
            </a:r>
            <a:r>
              <a:rPr lang="en-US" sz="1800" b="1" dirty="0" smtClean="0"/>
              <a:t>disk</a:t>
            </a:r>
            <a:r>
              <a:rPr lang="en-US" sz="1800" dirty="0" smtClean="0"/>
              <a:t>)</a:t>
            </a:r>
          </a:p>
          <a:p>
            <a:r>
              <a:rPr lang="en-US" sz="2200" b="1" i="1" dirty="0" smtClean="0"/>
              <a:t>Slot</a:t>
            </a:r>
            <a:endParaRPr lang="en-US" sz="2200" b="1" dirty="0" smtClean="0"/>
          </a:p>
          <a:p>
            <a:pPr lvl="1"/>
            <a:r>
              <a:rPr lang="en-US" sz="1800" b="1" dirty="0" smtClean="0"/>
              <a:t>an assignable unit of a machine (i.e. 1 job per slot)</a:t>
            </a:r>
          </a:p>
          <a:p>
            <a:pPr lvl="1"/>
            <a:r>
              <a:rPr lang="en-US" sz="1800" dirty="0"/>
              <a:t>m</a:t>
            </a:r>
            <a:r>
              <a:rPr lang="en-US" sz="1800" dirty="0" smtClean="0"/>
              <a:t>ost often, corresponds to one core with some memory and disk</a:t>
            </a:r>
          </a:p>
          <a:p>
            <a:pPr lvl="1"/>
            <a:r>
              <a:rPr lang="en-US" sz="1800" dirty="0"/>
              <a:t>a</a:t>
            </a:r>
            <a:r>
              <a:rPr lang="en-US" sz="1800" dirty="0" smtClean="0"/>
              <a:t> typical machine may have 4-40 slots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HTCondor can break up and create new slots, dynamically, as resources become available from completed jobs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0151"/>
            <a:ext cx="7261226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On a regular basis, </a:t>
            </a:r>
            <a:r>
              <a:rPr lang="en-US" dirty="0"/>
              <a:t>the central manager reviews </a:t>
            </a: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</a:t>
            </a:r>
            <a:r>
              <a:rPr lang="en-US" dirty="0" smtClean="0"/>
              <a:t>attributes and </a:t>
            </a:r>
            <a:r>
              <a:rPr lang="en-US" dirty="0"/>
              <a:t>matches jobs to </a:t>
            </a:r>
            <a:r>
              <a:rPr lang="en-US" b="1" i="1" dirty="0"/>
              <a:t>S</a:t>
            </a:r>
            <a:r>
              <a:rPr lang="en-US" b="1" i="1" dirty="0" smtClean="0"/>
              <a:t>lots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Job Submission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Example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program </a:t>
            </a:r>
            <a:r>
              <a:rPr lang="en-US" sz="2400" dirty="0"/>
              <a:t>called “</a:t>
            </a:r>
            <a:r>
              <a:rPr lang="en-US" sz="2400" dirty="0" err="1"/>
              <a:t>compare_states</a:t>
            </a:r>
            <a:r>
              <a:rPr lang="en-US" sz="2400" dirty="0" smtClean="0"/>
              <a:t>” (executable), </a:t>
            </a:r>
            <a:r>
              <a:rPr lang="en-US" sz="2400" dirty="0"/>
              <a:t>which compares two data files </a:t>
            </a:r>
            <a:r>
              <a:rPr lang="en-US" sz="2400" dirty="0" smtClean="0"/>
              <a:t>(input) and </a:t>
            </a:r>
            <a:r>
              <a:rPr lang="en-US" sz="2400" dirty="0"/>
              <a:t>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 smtClean="0">
                  <a:latin typeface="Courier"/>
                  <a:cs typeface="Courier"/>
                </a:rPr>
                <a:t>states</a:t>
              </a:r>
              <a:endParaRPr lang="en-US" sz="1600" dirty="0">
                <a:latin typeface="Courier"/>
                <a:cs typeface="Courier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 smtClean="0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 smtClean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Callout 24"/>
          <p:cNvSpPr/>
          <p:nvPr/>
        </p:nvSpPr>
        <p:spPr>
          <a:xfrm>
            <a:off x="248195" y="2951709"/>
            <a:ext cx="2050869" cy="1220241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Submit file</a:t>
            </a:r>
            <a:r>
              <a:rPr lang="en-US" b="1" dirty="0" smtClean="0"/>
              <a:t>: </a:t>
            </a:r>
            <a:r>
              <a:rPr lang="en-US" dirty="0" smtClean="0"/>
              <a:t>communicates everything about your job(s) to </a:t>
            </a:r>
            <a:r>
              <a:rPr lang="en-US" dirty="0" err="1" smtClean="0"/>
              <a:t>HTCondor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84662" y="2427575"/>
            <a:ext cx="3041830" cy="224676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"/>
                <a:cs typeface="Courier"/>
              </a:rPr>
              <a:t>executable = </a:t>
            </a:r>
            <a:r>
              <a:rPr lang="en-US" sz="1000" dirty="0" err="1" smtClean="0">
                <a:latin typeface="Courier"/>
                <a:cs typeface="Courier"/>
              </a:rPr>
              <a:t>compare_states</a:t>
            </a:r>
            <a:endParaRPr lang="en-US" sz="1000" dirty="0" smtClean="0">
              <a:latin typeface="Courier"/>
              <a:cs typeface="Courier"/>
            </a:endParaRPr>
          </a:p>
          <a:p>
            <a:r>
              <a:rPr lang="en-US" sz="1000" dirty="0" smtClean="0">
                <a:latin typeface="Courier"/>
                <a:cs typeface="Courier"/>
              </a:rPr>
              <a:t>arguments = </a:t>
            </a:r>
            <a:r>
              <a:rPr lang="en-US" sz="1000" dirty="0" err="1" smtClean="0">
                <a:latin typeface="Courier"/>
                <a:cs typeface="Courier"/>
              </a:rPr>
              <a:t>wi.dat</a:t>
            </a:r>
            <a:r>
              <a:rPr lang="en-US" sz="1000" dirty="0" smtClean="0">
                <a:latin typeface="Courier"/>
                <a:cs typeface="Courier"/>
              </a:rPr>
              <a:t> </a:t>
            </a:r>
            <a:r>
              <a:rPr lang="en-US" sz="1000" dirty="0" err="1" smtClean="0">
                <a:latin typeface="Courier"/>
                <a:cs typeface="Courier"/>
              </a:rPr>
              <a:t>us.dat</a:t>
            </a:r>
            <a:r>
              <a:rPr lang="en-US" sz="1000" dirty="0" smtClean="0">
                <a:latin typeface="Courier"/>
                <a:cs typeface="Courier"/>
              </a:rPr>
              <a:t> </a:t>
            </a:r>
            <a:r>
              <a:rPr lang="en-US" sz="1000" dirty="0" err="1" smtClean="0">
                <a:latin typeface="Courier"/>
                <a:cs typeface="Courier"/>
              </a:rPr>
              <a:t>wi.dat.out</a:t>
            </a:r>
            <a:endParaRPr lang="en-US" sz="1000" dirty="0" smtClean="0">
              <a:latin typeface="Courier"/>
              <a:cs typeface="Courier"/>
            </a:endParaRPr>
          </a:p>
          <a:p>
            <a:endParaRPr lang="en-US" sz="1000" dirty="0" smtClean="0">
              <a:latin typeface="Courier"/>
              <a:cs typeface="Courier"/>
            </a:endParaRPr>
          </a:p>
          <a:p>
            <a:r>
              <a:rPr lang="en-US" sz="1000" dirty="0" err="1" smtClean="0">
                <a:latin typeface="Courier"/>
                <a:cs typeface="Courier"/>
              </a:rPr>
              <a:t>transfer_input_files</a:t>
            </a:r>
            <a:r>
              <a:rPr lang="en-US" sz="1000" dirty="0" smtClean="0">
                <a:latin typeface="Courier"/>
                <a:cs typeface="Courier"/>
              </a:rPr>
              <a:t> = </a:t>
            </a:r>
            <a:r>
              <a:rPr lang="en-US" sz="1000" dirty="0" err="1" smtClean="0">
                <a:latin typeface="Courier"/>
                <a:cs typeface="Courier"/>
              </a:rPr>
              <a:t>us.dat</a:t>
            </a:r>
            <a:r>
              <a:rPr lang="en-US" sz="1000" dirty="0" smtClean="0">
                <a:latin typeface="Courier"/>
                <a:cs typeface="Courier"/>
              </a:rPr>
              <a:t>, </a:t>
            </a:r>
            <a:r>
              <a:rPr lang="en-US" sz="1000" dirty="0" err="1" smtClean="0">
                <a:latin typeface="Courier"/>
                <a:cs typeface="Courier"/>
              </a:rPr>
              <a:t>wi.dat</a:t>
            </a:r>
            <a:endParaRPr lang="en-US" sz="1000" dirty="0" smtClean="0">
              <a:latin typeface="Courier"/>
              <a:cs typeface="Courier"/>
            </a:endParaRPr>
          </a:p>
          <a:p>
            <a:endParaRPr lang="en-US" sz="1000" dirty="0" smtClean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log = </a:t>
            </a:r>
            <a:r>
              <a:rPr lang="en-US" sz="1000" dirty="0" err="1">
                <a:latin typeface="Courier"/>
                <a:cs typeface="Courier"/>
              </a:rPr>
              <a:t>job.log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output = </a:t>
            </a:r>
            <a:r>
              <a:rPr lang="en-US" sz="1000" dirty="0" err="1">
                <a:latin typeface="Courier"/>
                <a:cs typeface="Courier"/>
              </a:rPr>
              <a:t>job.out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error = </a:t>
            </a:r>
            <a:r>
              <a:rPr lang="en-US" sz="1000" dirty="0" err="1">
                <a:latin typeface="Courier"/>
                <a:cs typeface="Courier"/>
              </a:rPr>
              <a:t>job.err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 smtClean="0">
              <a:latin typeface="Courier"/>
              <a:cs typeface="Courier"/>
            </a:endParaRPr>
          </a:p>
          <a:p>
            <a:r>
              <a:rPr lang="en-US" sz="1000" dirty="0" err="1" smtClean="0">
                <a:latin typeface="Courier"/>
                <a:cs typeface="Courier"/>
              </a:rPr>
              <a:t>request_cpus</a:t>
            </a:r>
            <a:r>
              <a:rPr lang="en-US" sz="1000" dirty="0" smtClean="0">
                <a:latin typeface="Courier"/>
                <a:cs typeface="Courier"/>
              </a:rPr>
              <a:t> = 1</a:t>
            </a:r>
          </a:p>
          <a:p>
            <a:r>
              <a:rPr lang="en-US" sz="1000" dirty="0" err="1" smtClean="0">
                <a:latin typeface="Courier"/>
                <a:cs typeface="Courier"/>
              </a:rPr>
              <a:t>request_disk</a:t>
            </a:r>
            <a:r>
              <a:rPr lang="en-US" sz="1000" dirty="0" smtClean="0">
                <a:latin typeface="Courier"/>
                <a:cs typeface="Courier"/>
              </a:rPr>
              <a:t> = 20MB</a:t>
            </a:r>
          </a:p>
          <a:p>
            <a:r>
              <a:rPr lang="en-US" sz="1000" dirty="0" err="1" smtClean="0">
                <a:latin typeface="Courier"/>
                <a:cs typeface="Courier"/>
              </a:rPr>
              <a:t>request_memory</a:t>
            </a:r>
            <a:r>
              <a:rPr lang="en-US" sz="1000" dirty="0" smtClean="0">
                <a:latin typeface="Courier"/>
                <a:cs typeface="Courier"/>
              </a:rPr>
              <a:t> = 20MB</a:t>
            </a:r>
          </a:p>
          <a:p>
            <a:endParaRPr lang="en-US" sz="1000" dirty="0" smtClean="0">
              <a:latin typeface="Courier"/>
              <a:cs typeface="Courier"/>
            </a:endParaRPr>
          </a:p>
          <a:p>
            <a:r>
              <a:rPr lang="en-US" sz="1000" dirty="0" smtClean="0">
                <a:latin typeface="Courier"/>
                <a:cs typeface="Courier"/>
              </a:rPr>
              <a:t>queue 1</a:t>
            </a:r>
          </a:p>
        </p:txBody>
      </p:sp>
      <p:pic>
        <p:nvPicPr>
          <p:cNvPr id="13" name="Picture 12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3310970"/>
            <a:ext cx="2254709" cy="47998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2" idx="3"/>
            <a:endCxn id="13" idx="1"/>
          </p:cNvCxnSpPr>
          <p:nvPr/>
        </p:nvCxnSpPr>
        <p:spPr>
          <a:xfrm>
            <a:off x="5926492" y="3550960"/>
            <a:ext cx="6579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5728" y="3338247"/>
            <a:ext cx="187371" cy="1795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39876" y="3394415"/>
            <a:ext cx="255490" cy="2464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728" y="3568954"/>
            <a:ext cx="188785" cy="196378"/>
          </a:xfrm>
          <a:prstGeom prst="rect">
            <a:avLst/>
          </a:prstGeom>
          <a:solidFill>
            <a:srgbClr val="9998FF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39966" y="3428043"/>
            <a:ext cx="310132" cy="174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8000"/>
                </a:solidFill>
              </a:ln>
              <a:solidFill>
                <a:srgbClr val="CCFFCC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824513" y="3510168"/>
            <a:ext cx="315363" cy="1644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  <a:endCxn id="21" idx="1"/>
          </p:cNvCxnSpPr>
          <p:nvPr/>
        </p:nvCxnSpPr>
        <p:spPr>
          <a:xfrm flipV="1">
            <a:off x="1395366" y="3515277"/>
            <a:ext cx="244600" cy="247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>
            <a:off x="823099" y="3423564"/>
            <a:ext cx="316777" cy="9855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  <a:endCxn id="12" idx="1"/>
          </p:cNvCxnSpPr>
          <p:nvPr/>
        </p:nvCxnSpPr>
        <p:spPr>
          <a:xfrm flipV="1">
            <a:off x="2297355" y="3550960"/>
            <a:ext cx="587307" cy="108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to Success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Work hard</a:t>
            </a:r>
          </a:p>
          <a:p>
            <a:r>
              <a:rPr lang="en-US" sz="2800" dirty="0" smtClean="0"/>
              <a:t>Ask questions!</a:t>
            </a:r>
          </a:p>
          <a:p>
            <a:pPr lvl="1"/>
            <a:r>
              <a:rPr lang="is-IS" sz="2400" dirty="0" smtClean="0"/>
              <a:t>…during lectures</a:t>
            </a:r>
          </a:p>
          <a:p>
            <a:pPr lvl="1"/>
            <a:r>
              <a:rPr lang="is-IS" sz="2400" dirty="0" smtClean="0"/>
              <a:t>...during exercises</a:t>
            </a:r>
          </a:p>
          <a:p>
            <a:pPr lvl="1"/>
            <a:r>
              <a:rPr lang="is-IS" sz="2400" dirty="0" smtClean="0"/>
              <a:t>...during breaks</a:t>
            </a:r>
          </a:p>
          <a:p>
            <a:pPr lvl="1"/>
            <a:r>
              <a:rPr lang="is-IS" sz="2400" dirty="0" smtClean="0"/>
              <a:t>...during meals</a:t>
            </a:r>
          </a:p>
          <a:p>
            <a:r>
              <a:rPr lang="is-IS" sz="2800" dirty="0" smtClean="0"/>
              <a:t>If we do not know an answer, we will try to find the person who does.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 smtClean="0">
                <a:latin typeface="Courier"/>
                <a:cs typeface="Courier"/>
              </a:rPr>
              <a:t>wi.dat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List your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executable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/>
              <a:t>and any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 smtClean="0"/>
              <a:t> it takes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Arguments are any options passed to the executable from the command line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924506" y="2315664"/>
            <a:ext cx="1390694" cy="742759"/>
          </a:xfrm>
          <a:prstGeom prst="rect">
            <a:avLst/>
          </a:prstGeom>
          <a:solidFill>
            <a:schemeClr val="bg2"/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"/>
                <a:cs typeface="Courier"/>
              </a:rPr>
              <a:t>compare_</a:t>
            </a:r>
          </a:p>
          <a:p>
            <a:pPr algn="ctr"/>
            <a:r>
              <a:rPr lang="en-US" dirty="0" smtClean="0">
                <a:latin typeface="Courier"/>
                <a:cs typeface="Courier"/>
              </a:rPr>
              <a:t>states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4400" y="4629150"/>
            <a:ext cx="4114800" cy="2769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200" dirty="0" smtClean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Comma separated list of </a:t>
            </a:r>
            <a:r>
              <a:rPr lang="en-US" sz="2400" b="1" dirty="0" smtClean="0"/>
              <a:t>input files to transfer </a:t>
            </a:r>
            <a:r>
              <a:rPr lang="en-US" sz="2400" dirty="0" smtClean="0"/>
              <a:t>to the slot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HTCondor will transfer back all new and changed files (output) from the job, automatically.</a:t>
            </a:r>
            <a:endParaRPr lang="en-US" sz="2400" dirty="0"/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 smtClean="0">
                <a:latin typeface="Courier"/>
                <a:cs typeface="Courier"/>
              </a:rPr>
              <a:t>log</a:t>
            </a:r>
            <a:r>
              <a:rPr lang="en-US" sz="2400" dirty="0" smtClean="0"/>
              <a:t>: </a:t>
            </a:r>
            <a:r>
              <a:rPr lang="en-US" sz="2000" dirty="0"/>
              <a:t>f</a:t>
            </a:r>
            <a:r>
              <a:rPr lang="en-US" sz="2000" dirty="0" smtClean="0"/>
              <a:t>ile </a:t>
            </a:r>
            <a:r>
              <a:rPr lang="en-US" sz="2000" dirty="0" smtClean="0"/>
              <a:t>created by HTCondor to track job progress</a:t>
            </a:r>
          </a:p>
          <a:p>
            <a:pPr lvl="1"/>
            <a:r>
              <a:rPr lang="en-US" sz="2000" i="1" dirty="0" smtClean="0"/>
              <a:t>Explored in exercises!</a:t>
            </a:r>
          </a:p>
          <a:p>
            <a:r>
              <a:rPr lang="en-US" sz="2400" b="1" dirty="0" smtClean="0">
                <a:latin typeface="Courier"/>
                <a:cs typeface="Courier"/>
              </a:rPr>
              <a:t>output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b="1" dirty="0" smtClean="0">
                <a:latin typeface="Courier"/>
                <a:cs typeface="Courier"/>
              </a:rPr>
              <a:t>error</a:t>
            </a:r>
            <a:r>
              <a:rPr lang="en-US" sz="2400" dirty="0" smtClean="0"/>
              <a:t>: </a:t>
            </a:r>
            <a:r>
              <a:rPr lang="en-US" sz="2000" dirty="0" smtClean="0"/>
              <a:t>captures </a:t>
            </a:r>
            <a:r>
              <a:rPr lang="en-US" sz="2000" dirty="0" err="1" smtClean="0"/>
              <a:t>stdout</a:t>
            </a:r>
            <a:r>
              <a:rPr lang="en-US" sz="2000" dirty="0" smtClean="0"/>
              <a:t> and </a:t>
            </a:r>
            <a:r>
              <a:rPr lang="en-US" sz="2000" dirty="0" err="1" smtClean="0"/>
              <a:t>stderr</a:t>
            </a:r>
            <a:r>
              <a:rPr lang="en-US" sz="2000" dirty="0" smtClean="0"/>
              <a:t> from your program (what would otherwise be printed to the terminal)</a:t>
            </a:r>
            <a:endParaRPr lang="en-US" sz="2000" dirty="0"/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Submit File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equest</a:t>
            </a:r>
            <a:r>
              <a:rPr lang="en-US" sz="2400" dirty="0" smtClean="0"/>
              <a:t> the resources your job needs.</a:t>
            </a:r>
          </a:p>
          <a:p>
            <a:pPr lvl="1"/>
            <a:r>
              <a:rPr lang="en-US" sz="2000" i="1" dirty="0" smtClean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</a:t>
            </a:r>
            <a:r>
              <a:rPr lang="en-US" sz="2400" b="1" dirty="0" smtClean="0">
                <a:latin typeface="Courier"/>
                <a:cs typeface="Courier"/>
              </a:rPr>
              <a:t>ueue</a:t>
            </a:r>
            <a:r>
              <a:rPr lang="en-US" sz="2400" dirty="0" smtClean="0"/>
              <a:t>: keyword indicating “create 1 job”</a:t>
            </a: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transfer_input_files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and monitoring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and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submit a job/jobs:  </a:t>
            </a:r>
            <a:r>
              <a:rPr lang="en-US" sz="2000" b="1" dirty="0" err="1" smtClean="0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 smtClean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 smtClean="0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 smtClean="0"/>
              <a:t>To monitor submitted jobs:  </a:t>
            </a:r>
            <a:r>
              <a:rPr lang="en-US" sz="2000" b="1" dirty="0" err="1" smtClean="0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3866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condor_submit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job.submit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248550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</a:t>
            </a:r>
            <a:r>
              <a:rPr lang="en-US" sz="2400" dirty="0" smtClean="0">
                <a:solidFill>
                  <a:schemeClr val="tx1"/>
                </a:solidFill>
              </a:rPr>
              <a:t>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shows </a:t>
            </a:r>
            <a:r>
              <a:rPr lang="en-US" sz="2400" u="sng" dirty="0" smtClean="0">
                <a:solidFill>
                  <a:schemeClr val="tx1"/>
                </a:solidFill>
              </a:rPr>
              <a:t>your jobs only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 </a:t>
            </a:r>
            <a:r>
              <a:rPr lang="en-US" sz="2400" u="sng" dirty="0" smtClean="0">
                <a:solidFill>
                  <a:schemeClr val="tx1"/>
                </a:solidFill>
              </a:rPr>
              <a:t>batches</a:t>
            </a:r>
            <a:r>
              <a:rPr lang="en-US" sz="2400" dirty="0" smtClean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tx1"/>
                </a:solidFill>
              </a:rPr>
              <a:t>Limit </a:t>
            </a:r>
            <a:r>
              <a:rPr lang="en-US" sz="2400" b="1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 smtClean="0">
                <a:solidFill>
                  <a:schemeClr val="tx1"/>
                </a:solidFill>
              </a:rPr>
              <a:t> by </a:t>
            </a:r>
            <a:r>
              <a:rPr lang="en-US" sz="2400" dirty="0">
                <a:solidFill>
                  <a:schemeClr val="tx1"/>
                </a:solidFill>
              </a:rPr>
              <a:t>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</a:t>
            </a:r>
            <a:r>
              <a:rPr lang="en-US" sz="2400" dirty="0" smtClean="0">
                <a:solidFill>
                  <a:srgbClr val="000000"/>
                </a:solidFill>
              </a:rPr>
              <a:t>denoted </a:t>
            </a:r>
            <a:r>
              <a:rPr lang="en-US" sz="2400" dirty="0" smtClean="0">
                <a:solidFill>
                  <a:srgbClr val="CB3A46"/>
                </a:solidFill>
                <a:latin typeface="Courier"/>
                <a:cs typeface="Courier"/>
              </a:rPr>
              <a:t>[U/C/J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cs typeface="Arial"/>
              </a:rPr>
              <a:t>in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following </a:t>
            </a:r>
            <a:r>
              <a:rPr lang="en-US" sz="2400" dirty="0" smtClean="0">
                <a:solidFill>
                  <a:srgbClr val="000000"/>
                </a:solidFill>
                <a:cs typeface="Arial"/>
              </a:rPr>
              <a:t>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405485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solidFill>
                  <a:srgbClr val="CB3A46"/>
                </a:solidFill>
              </a:rPr>
              <a:t> .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980603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 smtClean="0"/>
              <a:t>To see individual job details, use: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err="1" smtClean="0">
                <a:latin typeface="Courier"/>
                <a:cs typeface="Courier"/>
              </a:rPr>
              <a:t>condor_q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mr-IN" sz="2400" b="1" dirty="0" smtClean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 smtClean="0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 smtClean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38499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0.0 </a:t>
            </a:r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Idle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job.log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Courier"/>
                <a:cs typeface="Courier"/>
              </a:rPr>
              <a:t>-</a:t>
            </a:r>
            <a:r>
              <a:rPr lang="en-US" sz="1200" b="1" dirty="0" err="1" smtClean="0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24200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1219200" y="2383265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 smtClean="0"/>
              <a:t>Serial Computing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dirty="0" smtClean="0"/>
              <a:t>Serial execution, running on one processor (CPU core) at a time</a:t>
            </a:r>
          </a:p>
          <a:p>
            <a:r>
              <a:rPr lang="en-US" sz="2000" dirty="0" smtClean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 smtClean="0"/>
              <a:t>How can you speed things up?</a:t>
            </a:r>
            <a:endParaRPr lang="en-US" sz="2000" b="1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What many </a:t>
            </a:r>
          </a:p>
          <a:p>
            <a:r>
              <a:rPr lang="en-US" sz="4000" b="1" dirty="0"/>
              <a:t>p</a:t>
            </a:r>
            <a:r>
              <a:rPr lang="en-US" sz="4000" b="1" dirty="0" smtClean="0"/>
              <a:t>rograms look like: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Starts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 smtClean="0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 smtClean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job.log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1947" y="24000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/>
                <a:cs typeface="Arial"/>
              </a:rPr>
              <a:t>Execute </a:t>
            </a:r>
            <a:r>
              <a:rPr lang="en-US" sz="1600" b="1" dirty="0">
                <a:latin typeface="Arial"/>
                <a:cs typeface="Arial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Running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 smtClean="0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5/9  11:09   0+00:01:08 R  0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job.log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/>
                <a:cs typeface="Arial"/>
              </a:rPr>
              <a:t>Execute </a:t>
            </a:r>
            <a:r>
              <a:rPr lang="en-US" sz="1600" b="1" dirty="0">
                <a:latin typeface="Arial"/>
                <a:cs typeface="Arial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Completes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/>
                <a:cs typeface="Courier"/>
              </a:rPr>
              <a:t>stderr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stdout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job.log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/>
                <a:cs typeface="Arial"/>
              </a:rPr>
              <a:t>Execute </a:t>
            </a:r>
            <a:r>
              <a:rPr lang="en-US" sz="1600" b="1" dirty="0">
                <a:latin typeface="Arial"/>
                <a:cs typeface="Arial"/>
              </a:rPr>
              <a:t>Node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Completes (cont.)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job.log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job.err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 smtClean="0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ingle-core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multi-core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high-memory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GPUs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mtClean="0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Exercises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Copy-and-paste is quick, but you </a:t>
            </a:r>
            <a:r>
              <a:rPr lang="en-US" sz="2400" b="1" i="1" dirty="0" smtClean="0"/>
              <a:t>WILL</a:t>
            </a:r>
            <a:r>
              <a:rPr lang="en-US" sz="2400" dirty="0" smtClean="0"/>
              <a:t> learn more by typing out commands (first) submit file contents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Exercises </a:t>
            </a:r>
            <a:r>
              <a:rPr lang="en-US" sz="2400" b="1" dirty="0" smtClean="0"/>
              <a:t>1.1-1.3 </a:t>
            </a:r>
            <a:r>
              <a:rPr lang="en-US" sz="2400" dirty="0" smtClean="0"/>
              <a:t>are most important to finish THIS time </a:t>
            </a:r>
            <a:r>
              <a:rPr lang="en-US" sz="2400" b="1" dirty="0" smtClean="0"/>
              <a:t>(see 1.6 if you need to remove jobs)!</a:t>
            </a:r>
          </a:p>
          <a:p>
            <a:endParaRPr lang="en-US" sz="2000" dirty="0" smtClean="0"/>
          </a:p>
          <a:p>
            <a:r>
              <a:rPr lang="en-US" sz="2000" dirty="0" smtClean="0"/>
              <a:t>If you do not finish, that’s OK – You can make up work later or during evenings, if you </a:t>
            </a:r>
            <a:r>
              <a:rPr lang="en-US" sz="2000" dirty="0" smtClean="0"/>
              <a:t>like. (There are even “bonus” challenges, if you finish early.)</a:t>
            </a: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questions!</a:t>
            </a:r>
          </a:p>
          <a:p>
            <a:r>
              <a:rPr lang="en-US" dirty="0" smtClean="0"/>
              <a:t>Lots of instructors around</a:t>
            </a:r>
          </a:p>
          <a:p>
            <a:r>
              <a:rPr lang="en-US" dirty="0" smtClean="0"/>
              <a:t>Coming next:</a:t>
            </a:r>
          </a:p>
          <a:p>
            <a:pPr lvl="1"/>
            <a:r>
              <a:rPr lang="en-US" dirty="0" smtClean="0"/>
              <a:t>Now – 10:30 Hands-on Exercises</a:t>
            </a:r>
          </a:p>
          <a:p>
            <a:pPr lvl="1"/>
            <a:r>
              <a:rPr lang="en-US" dirty="0" smtClean="0"/>
              <a:t>10:45 </a:t>
            </a:r>
            <a:r>
              <a:rPr lang="en-US" dirty="0" smtClean="0"/>
              <a:t>– </a:t>
            </a:r>
            <a:r>
              <a:rPr lang="en-US" dirty="0" smtClean="0"/>
              <a:t>11:00 </a:t>
            </a:r>
            <a:r>
              <a:rPr lang="en-US" dirty="0" smtClean="0"/>
              <a:t>Break</a:t>
            </a:r>
          </a:p>
          <a:p>
            <a:pPr lvl="1"/>
            <a:r>
              <a:rPr lang="en-US" dirty="0" smtClean="0"/>
              <a:t>11:00 </a:t>
            </a:r>
            <a:r>
              <a:rPr lang="en-US" dirty="0" smtClean="0"/>
              <a:t>– </a:t>
            </a:r>
            <a:r>
              <a:rPr lang="en-US" dirty="0" smtClean="0"/>
              <a:t>11:30 Submitting Many Jobs</a:t>
            </a:r>
            <a:endParaRPr lang="en-US" dirty="0" smtClean="0"/>
          </a:p>
          <a:p>
            <a:pPr lvl="1"/>
            <a:r>
              <a:rPr lang="en-US" dirty="0" smtClean="0"/>
              <a:t>11:30 </a:t>
            </a:r>
            <a:r>
              <a:rPr lang="en-US" dirty="0" smtClean="0"/>
              <a:t>– 12:15 Hands-on Exercises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 smtClean="0"/>
              <a:t>High Throughput Computing (HTC)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 smtClean="0"/>
              <a:t>Parallelize!</a:t>
            </a:r>
          </a:p>
          <a:p>
            <a:r>
              <a:rPr lang="en-US" dirty="0" smtClean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n </a:t>
            </a:r>
            <a:r>
              <a:rPr lang="en-US" sz="2800" dirty="0" smtClean="0"/>
              <a:t>cores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1866898" y="1733549"/>
            <a:ext cx="5600702" cy="3124201"/>
          </a:xfrm>
          <a:prstGeom prst="roundRect">
            <a:avLst>
              <a:gd name="adj" fmla="val 81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 smtClean="0"/>
              <a:t>High Performance Computing (HPC)</a:t>
            </a:r>
            <a:endParaRPr lang="en-US" sz="28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952499" y="895350"/>
            <a:ext cx="6438901" cy="3810000"/>
            <a:chOff x="838201" y="1047750"/>
            <a:chExt cx="6438901" cy="38100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447799" y="1962150"/>
              <a:ext cx="0" cy="289560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 rot="16200000">
              <a:off x="405402" y="2758731"/>
              <a:ext cx="138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time</a:t>
              </a:r>
              <a:endParaRPr lang="en-US" sz="28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28800" y="1570970"/>
              <a:ext cx="5448302" cy="71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57600" y="1047750"/>
              <a:ext cx="3272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/>
                <a:t>n cores</a:t>
              </a:r>
              <a:endParaRPr lang="en-US" sz="2800" i="1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905000" y="1962150"/>
              <a:ext cx="5334000" cy="838200"/>
              <a:chOff x="1905000" y="1962150"/>
              <a:chExt cx="5334000" cy="83820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 smtClean="0"/>
                  <a:t>…</a:t>
                </a:r>
                <a:endParaRPr lang="en-US" sz="3600" dirty="0" smtClean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905000" y="2800350"/>
              <a:ext cx="5334000" cy="838200"/>
              <a:chOff x="1905000" y="1962150"/>
              <a:chExt cx="5334000" cy="838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 smtClean="0"/>
                  <a:t>…</a:t>
                </a:r>
                <a:endParaRPr lang="en-US" sz="3600" dirty="0" smtClean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905000" y="4019550"/>
              <a:ext cx="5334000" cy="838200"/>
              <a:chOff x="1905000" y="1962150"/>
              <a:chExt cx="5334000" cy="838200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 smtClean="0"/>
                  <a:t>…</a:t>
                </a:r>
                <a:endParaRPr lang="en-US" sz="3600" dirty="0" smtClean="0"/>
              </a:p>
            </p:txBody>
          </p:sp>
        </p:grpSp>
        <p:sp>
          <p:nvSpPr>
            <p:cNvPr id="61" name="Down Arrow 60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Down Arrow 61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400298" y="1733549"/>
            <a:ext cx="76200" cy="457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4610098" y="3790950"/>
            <a:ext cx="560832" cy="216408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High Performance Computing (HPC)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0126"/>
            <a:ext cx="5158576" cy="3514725"/>
          </a:xfrm>
        </p:spPr>
        <p:txBody>
          <a:bodyPr/>
          <a:lstStyle/>
          <a:p>
            <a:r>
              <a:rPr lang="en-US" sz="2000" dirty="0" smtClean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 smtClean="0"/>
              <a:t>Shared filesystems</a:t>
            </a:r>
          </a:p>
          <a:p>
            <a:pPr lvl="1"/>
            <a:r>
              <a:rPr lang="en-US" sz="1800" dirty="0" smtClean="0"/>
              <a:t>Fast, expensive networking (e.g. </a:t>
            </a:r>
            <a:r>
              <a:rPr lang="en-US" sz="1800" dirty="0" err="1" smtClean="0"/>
              <a:t>Infiniband</a:t>
            </a:r>
            <a:r>
              <a:rPr lang="en-US" sz="1800" dirty="0" smtClean="0"/>
              <a:t>) and servers co-located</a:t>
            </a:r>
          </a:p>
          <a:p>
            <a:r>
              <a:rPr lang="en-US" sz="2000" dirty="0" smtClean="0"/>
              <a:t>Scheduling: </a:t>
            </a:r>
            <a:r>
              <a:rPr lang="en-US" sz="2000" b="1" dirty="0" smtClean="0"/>
              <a:t>Must wait until all processors are available</a:t>
            </a:r>
            <a:r>
              <a:rPr lang="en-US" sz="2000" dirty="0" smtClean="0"/>
              <a:t>, </a:t>
            </a:r>
            <a:r>
              <a:rPr lang="en-US" sz="2000" i="1" dirty="0" smtClean="0"/>
              <a:t>at the same time</a:t>
            </a:r>
            <a:r>
              <a:rPr lang="en-US" sz="2000" dirty="0" smtClean="0"/>
              <a:t> and </a:t>
            </a:r>
            <a:r>
              <a:rPr lang="en-US" sz="2000" i="1" dirty="0" smtClean="0"/>
              <a:t>for the full duration</a:t>
            </a:r>
          </a:p>
          <a:p>
            <a:r>
              <a:rPr lang="en-US" sz="2000" dirty="0" smtClean="0"/>
              <a:t>Requires special programming (MP/MPI)</a:t>
            </a:r>
          </a:p>
          <a:p>
            <a:r>
              <a:rPr lang="en-US" sz="2000" b="1" i="1" dirty="0" smtClean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1580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time</a:t>
              </a:r>
              <a:endParaRPr lang="en-US" sz="24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/>
                <a:t>n cores</a:t>
              </a:r>
              <a:endParaRPr lang="en-US" sz="2400" i="1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21781" y="3144652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 smtClean="0"/>
              <a:t>High Throughput Computing (HTC)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 smtClean="0"/>
              <a:t>Scheduling: only need </a:t>
            </a:r>
            <a:r>
              <a:rPr lang="en-US" sz="2400" b="1" dirty="0" smtClean="0"/>
              <a:t>1 CPU core for each </a:t>
            </a:r>
            <a:r>
              <a:rPr lang="en-US" sz="2400" dirty="0" smtClean="0"/>
              <a:t>(shorter wait)</a:t>
            </a:r>
          </a:p>
          <a:p>
            <a:r>
              <a:rPr lang="en-US" sz="2400" dirty="0" smtClean="0"/>
              <a:t>Easier recovery from failure</a:t>
            </a:r>
          </a:p>
          <a:p>
            <a:r>
              <a:rPr lang="en-US" sz="2400" dirty="0" smtClean="0"/>
              <a:t>No special programming required</a:t>
            </a:r>
          </a:p>
          <a:p>
            <a:r>
              <a:rPr lang="en-US" sz="2400" dirty="0" smtClean="0"/>
              <a:t>Number of concurrently running jobs is </a:t>
            </a:r>
            <a:r>
              <a:rPr lang="en-US" sz="2400" i="1" dirty="0" smtClean="0"/>
              <a:t>more</a:t>
            </a:r>
            <a:r>
              <a:rPr lang="en-US" sz="2400" dirty="0" smtClean="0"/>
              <a:t> important</a:t>
            </a:r>
          </a:p>
          <a:p>
            <a:r>
              <a:rPr lang="en-US" sz="2400" dirty="0" smtClean="0"/>
              <a:t>CPU speed and homogeneity are </a:t>
            </a:r>
            <a:r>
              <a:rPr lang="en-US" sz="2400" i="1" dirty="0" smtClean="0"/>
              <a:t>less</a:t>
            </a:r>
            <a:r>
              <a:rPr lang="en-US" sz="2400" dirty="0" smtClean="0"/>
              <a:t> important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n </a:t>
            </a:r>
            <a:r>
              <a:rPr lang="en-US" sz="2800" dirty="0" smtClean="0"/>
              <a:t>cores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 </a:t>
            </a:r>
            <a:r>
              <a:rPr lang="en-US" dirty="0" err="1" smtClean="0"/>
              <a:t>vs</a:t>
            </a:r>
            <a:r>
              <a:rPr lang="en-US" dirty="0" smtClean="0"/>
              <a:t> HTC: An Analogy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13770</TotalTime>
  <Words>2159</Words>
  <Application>Microsoft Macintosh PowerPoint</Application>
  <PresentationFormat>On-screen Show (16:9)</PresentationFormat>
  <Paragraphs>527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Calibri</vt:lpstr>
      <vt:lpstr>Courier</vt:lpstr>
      <vt:lpstr>Futura</vt:lpstr>
      <vt:lpstr>ＭＳ Ｐゴシック</vt:lpstr>
      <vt:lpstr>Myriad Pro</vt:lpstr>
      <vt:lpstr>Symbol</vt:lpstr>
      <vt:lpstr>Times</vt:lpstr>
      <vt:lpstr>Wingdings</vt:lpstr>
      <vt:lpstr>Arial</vt:lpstr>
      <vt:lpstr>OSG-Summer-School-Template</vt:lpstr>
      <vt:lpstr>Introduction to High Throughput Computing and HTCondor</vt:lpstr>
      <vt:lpstr>Overview – 1.1</vt:lpstr>
      <vt:lpstr>Keys to Success</vt:lpstr>
      <vt:lpstr>Serial Computing</vt:lpstr>
      <vt:lpstr>High Throughput Computing (HTC)</vt:lpstr>
      <vt:lpstr>High Performance Computing (HPC)</vt:lpstr>
      <vt:lpstr>High Performance Computing (HPC)</vt:lpstr>
      <vt:lpstr>High Throughput Computing (HTC)</vt:lpstr>
      <vt:lpstr>HPC vs HTC: An Analogy</vt:lpstr>
      <vt:lpstr>HPC vs HTC: An Analogy</vt:lpstr>
      <vt:lpstr>High Throughput vs High Performance</vt:lpstr>
      <vt:lpstr>HTC Examples</vt:lpstr>
      <vt:lpstr>Is your research HTC-able?</vt:lpstr>
      <vt:lpstr>Example Challenge</vt:lpstr>
      <vt:lpstr>Distributed Computing</vt:lpstr>
      <vt:lpstr>Break Up to Scale Up</vt:lpstr>
      <vt:lpstr>What computing resources are available?</vt:lpstr>
      <vt:lpstr>Example Local Cluster</vt:lpstr>
      <vt:lpstr>Open Science Grid</vt:lpstr>
      <vt:lpstr>HTCondor</vt:lpstr>
      <vt:lpstr>HTCondor History and Status</vt:lpstr>
      <vt:lpstr>HTCondor -- How It Works</vt:lpstr>
      <vt:lpstr>Terminology: Job</vt:lpstr>
      <vt:lpstr>Terminology: Machine, Slot</vt:lpstr>
      <vt:lpstr>Job Matching</vt:lpstr>
      <vt:lpstr>Basic Job Submission</vt:lpstr>
      <vt:lpstr>Job Example</vt:lpstr>
      <vt:lpstr>Job Translation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Your turn!</vt:lpstr>
      <vt:lpstr>Thoughts on Exercises</vt:lpstr>
      <vt:lpstr>Exercises!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321</cp:revision>
  <cp:lastPrinted>2017-07-16T13:35:46Z</cp:lastPrinted>
  <dcterms:modified xsi:type="dcterms:W3CDTF">2018-07-08T16:59:12Z</dcterms:modified>
</cp:coreProperties>
</file>